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4"/>
  </p:notesMasterIdLst>
  <p:sldIdLst>
    <p:sldId id="269" r:id="rId2"/>
    <p:sldId id="270" r:id="rId3"/>
    <p:sldId id="271" r:id="rId4"/>
    <p:sldId id="272" r:id="rId5"/>
    <p:sldId id="273" r:id="rId6"/>
    <p:sldId id="274" r:id="rId7"/>
    <p:sldId id="275" r:id="rId8"/>
    <p:sldId id="276" r:id="rId9"/>
    <p:sldId id="277" r:id="rId10"/>
    <p:sldId id="278" r:id="rId11"/>
    <p:sldId id="280" r:id="rId12"/>
    <p:sldId id="279" r:id="rId13"/>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7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7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t>11/10/2024</a:t>
            </a:fld>
            <a:endParaRPr lang="en-US"/>
          </a:p>
        </p:txBody>
      </p:sp>
      <p:sp>
        <p:nvSpPr>
          <p:cNvPr id="104867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67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7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0"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48582" name="Date Placeholder 3"/>
          <p:cNvSpPr>
            <a:spLocks noGrp="1"/>
          </p:cNvSpPr>
          <p:nvPr>
            <p:ph type="dt" sz="half" idx="10"/>
          </p:nvPr>
        </p:nvSpPr>
        <p:spPr/>
        <p:txBody>
          <a:bodyPr/>
          <a:lstStyle/>
          <a:p>
            <a:fld id="{E2D8FADD-6202-4527-A926-D42CDB9819F7}" type="datetime1">
              <a:rPr lang="en-US" smtClean="0"/>
              <a:t>11/10/2024</a:t>
            </a:fld>
            <a:endParaRPr lang="en-US"/>
          </a:p>
        </p:txBody>
      </p:sp>
      <p:sp>
        <p:nvSpPr>
          <p:cNvPr id="1048583" name="Footer Placeholder 4"/>
          <p:cNvSpPr>
            <a:spLocks noGrp="1"/>
          </p:cNvSpPr>
          <p:nvPr>
            <p:ph type="ftr" sz="quarter" idx="11"/>
          </p:nvPr>
        </p:nvSpPr>
        <p:spPr/>
        <p:txBody>
          <a:bodyPr/>
          <a:lstStyle/>
          <a:p>
            <a:r>
              <a:rPr lang="en-US"/>
              <a:t>© Edunet Foundation. All rights reserved.</a:t>
            </a:r>
          </a:p>
        </p:txBody>
      </p:sp>
      <p:sp>
        <p:nvSpPr>
          <p:cNvPr id="1048584"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39"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40"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1" name="Date Placeholder 3"/>
          <p:cNvSpPr>
            <a:spLocks noGrp="1"/>
          </p:cNvSpPr>
          <p:nvPr>
            <p:ph type="dt" sz="half" idx="10"/>
          </p:nvPr>
        </p:nvSpPr>
        <p:spPr/>
        <p:txBody>
          <a:bodyPr/>
          <a:lstStyle/>
          <a:p>
            <a:fld id="{2E6ABFAD-102A-4B04-ABB2-230A8C1C7AF1}" type="datetime1">
              <a:rPr lang="en-US" smtClean="0"/>
              <a:t>11/10/2024</a:t>
            </a:fld>
            <a:endParaRPr lang="en-US"/>
          </a:p>
        </p:txBody>
      </p:sp>
      <p:sp>
        <p:nvSpPr>
          <p:cNvPr id="1048642" name="Footer Placeholder 4"/>
          <p:cNvSpPr>
            <a:spLocks noGrp="1"/>
          </p:cNvSpPr>
          <p:nvPr>
            <p:ph type="ftr" sz="quarter" idx="11"/>
          </p:nvPr>
        </p:nvSpPr>
        <p:spPr/>
        <p:txBody>
          <a:bodyPr/>
          <a:lstStyle/>
          <a:p>
            <a:r>
              <a:rPr lang="en-US"/>
              <a:t>© Edunet Foundation. All rights reserved.</a:t>
            </a:r>
          </a:p>
        </p:txBody>
      </p:sp>
      <p:sp>
        <p:nvSpPr>
          <p:cNvPr id="1048643"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28"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1048629"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0" name="Date Placeholder 3"/>
          <p:cNvSpPr>
            <a:spLocks noGrp="1"/>
          </p:cNvSpPr>
          <p:nvPr>
            <p:ph type="dt" sz="half" idx="10"/>
          </p:nvPr>
        </p:nvSpPr>
        <p:spPr/>
        <p:txBody>
          <a:bodyPr/>
          <a:lstStyle/>
          <a:p>
            <a:fld id="{0BEE4F76-CFCD-4DBF-BCDE-390366D33731}" type="datetime1">
              <a:rPr lang="en-US" smtClean="0"/>
              <a:t>11/10/2024</a:t>
            </a:fld>
            <a:endParaRPr lang="en-US"/>
          </a:p>
        </p:txBody>
      </p:sp>
      <p:sp>
        <p:nvSpPr>
          <p:cNvPr id="1048631" name="Footer Placeholder 4"/>
          <p:cNvSpPr>
            <a:spLocks noGrp="1"/>
          </p:cNvSpPr>
          <p:nvPr>
            <p:ph type="ftr" sz="quarter" idx="11"/>
          </p:nvPr>
        </p:nvSpPr>
        <p:spPr/>
        <p:txBody>
          <a:bodyPr/>
          <a:lstStyle/>
          <a:p>
            <a:r>
              <a:rPr lang="en-US"/>
              <a:t>© Edunet Foundation. All rights reserved.</a:t>
            </a:r>
          </a:p>
        </p:txBody>
      </p:sp>
      <p:sp>
        <p:nvSpPr>
          <p:cNvPr id="1048632"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591"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92" name="Date Placeholder 3"/>
          <p:cNvSpPr>
            <a:spLocks noGrp="1"/>
          </p:cNvSpPr>
          <p:nvPr>
            <p:ph type="dt" sz="half" idx="10"/>
          </p:nvPr>
        </p:nvSpPr>
        <p:spPr/>
        <p:txBody>
          <a:bodyPr/>
          <a:lstStyle/>
          <a:p>
            <a:fld id="{CA3A438B-353E-4C33-B434-197AEABDC4F2}" type="datetime1">
              <a:rPr lang="en-US" smtClean="0"/>
              <a:t>11/10/2024</a:t>
            </a:fld>
            <a:endParaRPr lang="en-US"/>
          </a:p>
        </p:txBody>
      </p:sp>
      <p:sp>
        <p:nvSpPr>
          <p:cNvPr id="1048593" name="Footer Placeholder 4"/>
          <p:cNvSpPr>
            <a:spLocks noGrp="1"/>
          </p:cNvSpPr>
          <p:nvPr>
            <p:ph type="ftr" sz="quarter" idx="11"/>
          </p:nvPr>
        </p:nvSpPr>
        <p:spPr/>
        <p:txBody>
          <a:bodyPr/>
          <a:lstStyle/>
          <a:p>
            <a:r>
              <a:rPr lang="en-US"/>
              <a:t>© Edunet Foundation. All rights reserved.</a:t>
            </a:r>
          </a:p>
        </p:txBody>
      </p:sp>
      <p:sp>
        <p:nvSpPr>
          <p:cNvPr id="1048594"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44"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1048645"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46" name="Date Placeholder 3"/>
          <p:cNvSpPr>
            <a:spLocks noGrp="1"/>
          </p:cNvSpPr>
          <p:nvPr>
            <p:ph type="dt" sz="half" idx="10"/>
          </p:nvPr>
        </p:nvSpPr>
        <p:spPr/>
        <p:txBody>
          <a:bodyPr/>
          <a:lstStyle/>
          <a:p>
            <a:fld id="{74189231-F571-469A-91A9-E7737FABA7E9}" type="datetime1">
              <a:rPr lang="en-US" smtClean="0"/>
              <a:t>11/10/2024</a:t>
            </a:fld>
            <a:endParaRPr lang="en-US"/>
          </a:p>
        </p:txBody>
      </p:sp>
      <p:sp>
        <p:nvSpPr>
          <p:cNvPr id="1048647" name="Footer Placeholder 4"/>
          <p:cNvSpPr>
            <a:spLocks noGrp="1"/>
          </p:cNvSpPr>
          <p:nvPr>
            <p:ph type="ftr" sz="quarter" idx="11"/>
          </p:nvPr>
        </p:nvSpPr>
        <p:spPr/>
        <p:txBody>
          <a:bodyPr/>
          <a:lstStyle/>
          <a:p>
            <a:r>
              <a:rPr lang="en-US"/>
              <a:t>© Edunet Foundation. All rights reserved.</a:t>
            </a:r>
          </a:p>
        </p:txBody>
      </p:sp>
      <p:sp>
        <p:nvSpPr>
          <p:cNvPr id="1048648"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49"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50"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1"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2" name="Date Placeholder 4"/>
          <p:cNvSpPr>
            <a:spLocks noGrp="1"/>
          </p:cNvSpPr>
          <p:nvPr>
            <p:ph type="dt" sz="half" idx="10"/>
          </p:nvPr>
        </p:nvSpPr>
        <p:spPr/>
        <p:txBody>
          <a:bodyPr/>
          <a:lstStyle/>
          <a:p>
            <a:fld id="{8645B47F-C42C-4E6F-AB73-530F46A47C50}" type="datetime1">
              <a:rPr lang="en-US" smtClean="0"/>
              <a:t>11/10/2024</a:t>
            </a:fld>
            <a:endParaRPr lang="en-US"/>
          </a:p>
        </p:txBody>
      </p:sp>
      <p:sp>
        <p:nvSpPr>
          <p:cNvPr id="1048653" name="Footer Placeholder 5"/>
          <p:cNvSpPr>
            <a:spLocks noGrp="1"/>
          </p:cNvSpPr>
          <p:nvPr>
            <p:ph type="ftr" sz="quarter" idx="11"/>
          </p:nvPr>
        </p:nvSpPr>
        <p:spPr/>
        <p:txBody>
          <a:bodyPr/>
          <a:lstStyle/>
          <a:p>
            <a:r>
              <a:rPr lang="en-US"/>
              <a:t>© Edunet Foundation. All rights reserved.</a:t>
            </a:r>
          </a:p>
        </p:txBody>
      </p:sp>
      <p:sp>
        <p:nvSpPr>
          <p:cNvPr id="1048654"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55"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1048656"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7"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8"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9"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0" name="Date Placeholder 6"/>
          <p:cNvSpPr>
            <a:spLocks noGrp="1"/>
          </p:cNvSpPr>
          <p:nvPr>
            <p:ph type="dt" sz="half" idx="10"/>
          </p:nvPr>
        </p:nvSpPr>
        <p:spPr/>
        <p:txBody>
          <a:bodyPr/>
          <a:lstStyle/>
          <a:p>
            <a:fld id="{A4409137-C597-451C-AA5B-0CA6CCA56DF3}" type="datetime1">
              <a:rPr lang="en-US" smtClean="0"/>
              <a:t>11/10/2024</a:t>
            </a:fld>
            <a:endParaRPr lang="en-US"/>
          </a:p>
        </p:txBody>
      </p:sp>
      <p:sp>
        <p:nvSpPr>
          <p:cNvPr id="1048661" name="Footer Placeholder 7"/>
          <p:cNvSpPr>
            <a:spLocks noGrp="1"/>
          </p:cNvSpPr>
          <p:nvPr>
            <p:ph type="ftr" sz="quarter" idx="11"/>
          </p:nvPr>
        </p:nvSpPr>
        <p:spPr/>
        <p:txBody>
          <a:bodyPr/>
          <a:lstStyle/>
          <a:p>
            <a:r>
              <a:rPr lang="en-US"/>
              <a:t>© Edunet Foundation. All rights reserved.</a:t>
            </a:r>
          </a:p>
        </p:txBody>
      </p:sp>
      <p:sp>
        <p:nvSpPr>
          <p:cNvPr id="1048662" name="Slide Number Placeholder 8"/>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23" name="Date Placeholder 2"/>
          <p:cNvSpPr>
            <a:spLocks noGrp="1"/>
          </p:cNvSpPr>
          <p:nvPr>
            <p:ph type="dt" sz="half" idx="10"/>
          </p:nvPr>
        </p:nvSpPr>
        <p:spPr/>
        <p:txBody>
          <a:bodyPr/>
          <a:lstStyle/>
          <a:p>
            <a:fld id="{F392B6CF-B624-449C-A6BA-FAB3DB1042C2}" type="datetime1">
              <a:rPr lang="en-US" smtClean="0"/>
              <a:t>11/10/2024</a:t>
            </a:fld>
            <a:endParaRPr lang="en-US"/>
          </a:p>
        </p:txBody>
      </p:sp>
      <p:sp>
        <p:nvSpPr>
          <p:cNvPr id="1048624" name="Footer Placeholder 3"/>
          <p:cNvSpPr>
            <a:spLocks noGrp="1"/>
          </p:cNvSpPr>
          <p:nvPr>
            <p:ph type="ftr" sz="quarter" idx="11"/>
          </p:nvPr>
        </p:nvSpPr>
        <p:spPr/>
        <p:txBody>
          <a:bodyPr/>
          <a:lstStyle/>
          <a:p>
            <a:r>
              <a:rPr lang="en-US"/>
              <a:t>© Edunet Foundation. All rights reserved.</a:t>
            </a:r>
          </a:p>
        </p:txBody>
      </p:sp>
      <p:sp>
        <p:nvSpPr>
          <p:cNvPr id="1048625" name="Slide Number Placeholder 4"/>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63" name="Date Placeholder 1"/>
          <p:cNvSpPr>
            <a:spLocks noGrp="1"/>
          </p:cNvSpPr>
          <p:nvPr>
            <p:ph type="dt" sz="half" idx="10"/>
          </p:nvPr>
        </p:nvSpPr>
        <p:spPr/>
        <p:txBody>
          <a:bodyPr/>
          <a:lstStyle/>
          <a:p>
            <a:fld id="{171EA0EB-845D-4CA1-885D-6F096FD81E39}" type="datetime1">
              <a:rPr lang="en-US" smtClean="0"/>
              <a:t>11/10/2024</a:t>
            </a:fld>
            <a:endParaRPr lang="en-US"/>
          </a:p>
        </p:txBody>
      </p:sp>
      <p:sp>
        <p:nvSpPr>
          <p:cNvPr id="1048664" name="Footer Placeholder 2"/>
          <p:cNvSpPr>
            <a:spLocks noGrp="1"/>
          </p:cNvSpPr>
          <p:nvPr>
            <p:ph type="ftr" sz="quarter" idx="11"/>
          </p:nvPr>
        </p:nvSpPr>
        <p:spPr/>
        <p:txBody>
          <a:bodyPr/>
          <a:lstStyle/>
          <a:p>
            <a:r>
              <a:rPr lang="en-US"/>
              <a:t>© Edunet Foundation. All rights reserved.</a:t>
            </a:r>
          </a:p>
        </p:txBody>
      </p:sp>
      <p:sp>
        <p:nvSpPr>
          <p:cNvPr id="1048665" name="Slide Number Placeholder 3"/>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66"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1048667"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8"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69" name="Date Placeholder 4"/>
          <p:cNvSpPr>
            <a:spLocks noGrp="1"/>
          </p:cNvSpPr>
          <p:nvPr>
            <p:ph type="dt" sz="half" idx="10"/>
          </p:nvPr>
        </p:nvSpPr>
        <p:spPr/>
        <p:txBody>
          <a:bodyPr/>
          <a:lstStyle/>
          <a:p>
            <a:fld id="{034586C9-C8D5-4804-B4A7-343C05555BF9}" type="datetime1">
              <a:rPr lang="en-US" smtClean="0"/>
              <a:t>11/10/2024</a:t>
            </a:fld>
            <a:endParaRPr lang="en-US"/>
          </a:p>
        </p:txBody>
      </p:sp>
      <p:sp>
        <p:nvSpPr>
          <p:cNvPr id="1048670" name="Footer Placeholder 5"/>
          <p:cNvSpPr>
            <a:spLocks noGrp="1"/>
          </p:cNvSpPr>
          <p:nvPr>
            <p:ph type="ftr" sz="quarter" idx="11"/>
          </p:nvPr>
        </p:nvSpPr>
        <p:spPr/>
        <p:txBody>
          <a:bodyPr/>
          <a:lstStyle/>
          <a:p>
            <a:r>
              <a:rPr lang="en-US"/>
              <a:t>© Edunet Foundation. All rights reserved.</a:t>
            </a:r>
          </a:p>
        </p:txBody>
      </p:sp>
      <p:sp>
        <p:nvSpPr>
          <p:cNvPr id="1048671"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33"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1048634"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635"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36" name="Date Placeholder 4"/>
          <p:cNvSpPr>
            <a:spLocks noGrp="1"/>
          </p:cNvSpPr>
          <p:nvPr>
            <p:ph type="dt" sz="half" idx="10"/>
          </p:nvPr>
        </p:nvSpPr>
        <p:spPr/>
        <p:txBody>
          <a:bodyPr/>
          <a:lstStyle/>
          <a:p>
            <a:fld id="{C678801E-C1A2-4C46-B404-CC030D4B77C7}" type="datetime1">
              <a:rPr lang="en-US" smtClean="0"/>
              <a:t>11/10/2024</a:t>
            </a:fld>
            <a:endParaRPr lang="en-US"/>
          </a:p>
        </p:txBody>
      </p:sp>
      <p:sp>
        <p:nvSpPr>
          <p:cNvPr id="1048637" name="Footer Placeholder 5"/>
          <p:cNvSpPr>
            <a:spLocks noGrp="1"/>
          </p:cNvSpPr>
          <p:nvPr>
            <p:ph type="ftr" sz="quarter" idx="11"/>
          </p:nvPr>
        </p:nvSpPr>
        <p:spPr/>
        <p:txBody>
          <a:bodyPr/>
          <a:lstStyle/>
          <a:p>
            <a:r>
              <a:rPr lang="en-US"/>
              <a:t>© Edunet Foundation. All rights reserved.</a:t>
            </a:r>
          </a:p>
        </p:txBody>
      </p:sp>
      <p:sp>
        <p:nvSpPr>
          <p:cNvPr id="1048638"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1048576"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t>11/10/2024</a:t>
            </a:fld>
            <a:endParaRPr lang="en-US"/>
          </a:p>
        </p:txBody>
      </p:sp>
      <p:sp>
        <p:nvSpPr>
          <p:cNvPr id="1048577"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1048578"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t>‹#›</a:t>
            </a:fld>
            <a:endParaRPr lang="en-US"/>
          </a:p>
        </p:txBody>
      </p:sp>
      <p:sp>
        <p:nvSpPr>
          <p:cNvPr id="1048579" name="Rectangle 6"/>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97152" name="Picture 8" descr="A black and grey logo  Description automatically generated"/>
          <p:cNvPicPr>
            <a:picLocks noChangeAspect="1"/>
          </p:cNvPicPr>
          <p:nvPr userDrawn="1"/>
        </p:nvPicPr>
        <p:blipFill>
          <a:blip r:embed="rId14"/>
          <a:stretch>
            <a:fillRect/>
          </a:stretch>
        </p:blipFill>
        <p:spPr>
          <a:xfrm>
            <a:off x="276225" y="281781"/>
            <a:ext cx="1990990" cy="423863"/>
          </a:xfrm>
          <a:prstGeom prst="rect">
            <a:avLst/>
          </a:prstGeom>
        </p:spPr>
      </p:pic>
      <p:pic>
        <p:nvPicPr>
          <p:cNvPr id="2097153" name="Picture 10" descr="A close up of a logo  Description automatically generated"/>
          <p:cNvPicPr>
            <a:picLocks noChangeAspect="1"/>
          </p:cNvPicPr>
          <p:nvPr userDrawn="1"/>
        </p:nvPicPr>
        <p:blipFill>
          <a:blip r:embed="rId15"/>
          <a:stretch>
            <a:fillRect/>
          </a:stretch>
        </p:blipFill>
        <p:spPr>
          <a:xfrm>
            <a:off x="10280899" y="226297"/>
            <a:ext cx="1644402" cy="534830"/>
          </a:xfrm>
          <a:prstGeom prst="rect">
            <a:avLst/>
          </a:prstGeom>
        </p:spPr>
      </p:pic>
      <p:pic>
        <p:nvPicPr>
          <p:cNvPr id="2097154" name="Picture 12" descr="A blue and black logo  Description automatically generated"/>
          <p:cNvPicPr>
            <a:picLocks noChangeAspect="1"/>
          </p:cNvPicPr>
          <p:nvPr userDrawn="1"/>
        </p:nvPicPr>
        <p:blipFill>
          <a:blip r:embed="rId16"/>
          <a:stretch>
            <a:fillRect/>
          </a:stretch>
        </p:blipFill>
        <p:spPr>
          <a:xfrm>
            <a:off x="4321983" y="281780"/>
            <a:ext cx="1135004" cy="423864"/>
          </a:xfrm>
          <a:prstGeom prst="rect">
            <a:avLst/>
          </a:prstGeom>
        </p:spPr>
      </p:pic>
      <p:pic>
        <p:nvPicPr>
          <p:cNvPr id="2097155" name="Picture 14" descr="A circular logo with people and map  Description automatically generated"/>
          <p:cNvPicPr>
            <a:picLocks noChangeAspect="1"/>
          </p:cNvPicPr>
          <p:nvPr userDrawn="1"/>
        </p:nvPicPr>
        <p:blipFill>
          <a:blip r:embed="rId17"/>
          <a:stretch>
            <a:fillRect/>
          </a:stretch>
        </p:blipFill>
        <p:spPr>
          <a:xfrm>
            <a:off x="7511755" y="136525"/>
            <a:ext cx="714375" cy="714375"/>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BALAMURUGANau810021114017/BALAMURUGAN.D_au810021114017_Employee_Churn_Prediction_NM_PROJECT.gi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5" name="Title 1"/>
          <p:cNvSpPr>
            <a:spLocks noGrp="1"/>
          </p:cNvSpPr>
          <p:nvPr>
            <p:ph type="ctrTitle"/>
          </p:nvPr>
        </p:nvSpPr>
        <p:spPr>
          <a:xfrm>
            <a:off x="1281661" y="1933793"/>
            <a:ext cx="9144000" cy="1109584"/>
          </a:xfrm>
        </p:spPr>
        <p:txBody>
          <a:bodyPr/>
          <a:lstStyle/>
          <a:p>
            <a:r>
              <a:rPr lang="en-US" sz="4800" b="1" dirty="0" smtClean="0">
                <a:solidFill>
                  <a:schemeClr val="accent1"/>
                </a:solidFill>
                <a:latin typeface="Arial" panose="020B0604020202020204" pitchFamily="34" charset="0"/>
                <a:cs typeface="Arial" panose="020B0604020202020204" pitchFamily="34" charset="0"/>
              </a:rPr>
              <a:t>Employee Churn Prediction  </a:t>
            </a:r>
            <a:endParaRPr lang="zh-CN" altLang="en-US" sz="4800" dirty="0"/>
          </a:p>
        </p:txBody>
      </p:sp>
      <p:sp>
        <p:nvSpPr>
          <p:cNvPr id="1048586"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1048587" name="TextBox 3"/>
          <p:cNvSpPr txBox="1"/>
          <p:nvPr/>
        </p:nvSpPr>
        <p:spPr>
          <a:xfrm>
            <a:off x="1136072" y="3641768"/>
            <a:ext cx="10487891" cy="1323439"/>
          </a:xfrm>
          <a:prstGeom prst="rect">
            <a:avLst/>
          </a:prstGeom>
          <a:noFill/>
        </p:spPr>
        <p:txBody>
          <a:bodyPr wrap="square" lIns="91440" tIns="45720" rIns="91440" bIns="45720" rtlCol="0" anchor="t">
            <a:spAutoFit/>
          </a:bodyPr>
          <a:lstStyle/>
          <a:p>
            <a:r>
              <a:rPr lang="en-US" sz="2000" b="1" dirty="0" smtClean="0">
                <a:solidFill>
                  <a:schemeClr val="accent1">
                    <a:lumMod val="75000"/>
                  </a:schemeClr>
                </a:solidFill>
                <a:latin typeface="Arial" pitchFamily="34" charset="0"/>
                <a:cs typeface="Arial" pitchFamily="34" charset="0"/>
              </a:rPr>
              <a:t>Presented </a:t>
            </a:r>
            <a:r>
              <a:rPr lang="en-US" sz="2000" b="1" dirty="0">
                <a:solidFill>
                  <a:schemeClr val="accent1">
                    <a:lumMod val="75000"/>
                  </a:schemeClr>
                </a:solidFill>
                <a:latin typeface="Arial" pitchFamily="34" charset="0"/>
                <a:cs typeface="Arial" pitchFamily="34" charset="0"/>
              </a:rPr>
              <a:t>By:</a:t>
            </a:r>
            <a:endParaRPr lang="zh-CN" altLang="en-US" dirty="0"/>
          </a:p>
          <a:p>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D.BALAMURUGAN , NM ID - </a:t>
            </a:r>
            <a:r>
              <a:rPr lang="en-US" sz="2000" b="1" dirty="0" smtClean="0">
                <a:solidFill>
                  <a:schemeClr val="accent1">
                    <a:lumMod val="75000"/>
                  </a:schemeClr>
                </a:solidFill>
                <a:latin typeface="Arial"/>
                <a:cs typeface="Arial"/>
              </a:rPr>
              <a:t>au810021114017 , REG.NO:810021114017</a:t>
            </a:r>
          </a:p>
          <a:p>
            <a:endParaRPr lang="en-US" sz="2000" b="1" dirty="0" smtClean="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           UNIVERSITY COLLEGE OF ENGINEERING(BIT CAMPUS),TIRUCHIRAPPALLI</a:t>
            </a:r>
          </a:p>
        </p:txBody>
      </p:sp>
      <p:sp>
        <p:nvSpPr>
          <p:cNvPr id="1048588" name="TextBox 4"/>
          <p:cNvSpPr txBox="1"/>
          <p:nvPr/>
        </p:nvSpPr>
        <p:spPr>
          <a:xfrm>
            <a:off x="1723871" y="5186598"/>
            <a:ext cx="8259580" cy="707886"/>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a:t>
            </a:r>
          </a:p>
          <a:p>
            <a:r>
              <a:rPr lang="en-US" sz="2000" b="1" dirty="0">
                <a:solidFill>
                  <a:schemeClr val="accent1">
                    <a:lumMod val="75000"/>
                  </a:schemeClr>
                </a:solidFill>
                <a:latin typeface="Arial" pitchFamily="34" charset="0"/>
                <a:cs typeface="Arial" pitchFamily="34" charset="0"/>
              </a:rPr>
              <a:t>          </a:t>
            </a:r>
            <a:r>
              <a:rPr lang="en-US" sz="2000" b="1" dirty="0" smtClean="0">
                <a:solidFill>
                  <a:schemeClr val="accent1">
                    <a:lumMod val="75000"/>
                  </a:schemeClr>
                </a:solidFill>
                <a:latin typeface="Arial" pitchFamily="34" charset="0"/>
                <a:cs typeface="Arial" pitchFamily="34" charset="0"/>
              </a:rPr>
              <a:t>P.RAJA MASTER TRAINER</a:t>
            </a:r>
            <a:endParaRPr lang="zh-CN" altLang="en-US" dirty="0"/>
          </a:p>
        </p:txBody>
      </p:sp>
      <p:sp>
        <p:nvSpPr>
          <p:cNvPr id="1048589"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pic>
        <p:nvPicPr>
          <p:cNvPr id="5" name="Picture 4">
            <a:extLst>
              <a:ext uri="{FF2B5EF4-FFF2-40B4-BE49-F238E27FC236}">
                <a16:creationId xmlns:a16="http://schemas.microsoft.com/office/drawing/2014/main" id="{CDC73A92-5DCE-61B4-F928-AA98582B1662}"/>
              </a:ext>
            </a:extLst>
          </p:cNvPr>
          <p:cNvPicPr>
            <a:picLocks noChangeAspect="1"/>
          </p:cNvPicPr>
          <p:nvPr/>
        </p:nvPicPr>
        <p:blipFill>
          <a:blip r:embed="rId2"/>
          <a:stretch>
            <a:fillRect/>
          </a:stretch>
        </p:blipFill>
        <p:spPr>
          <a:xfrm>
            <a:off x="5752199" y="26631"/>
            <a:ext cx="4514850" cy="966410"/>
          </a:xfrm>
          <a:prstGeom prst="rect">
            <a:avLst/>
          </a:prstGeom>
        </p:spPr>
      </p:pic>
      <p:pic>
        <p:nvPicPr>
          <p:cNvPr id="7" name="Picture 6">
            <a:extLst>
              <a:ext uri="{FF2B5EF4-FFF2-40B4-BE49-F238E27FC236}">
                <a16:creationId xmlns:a16="http://schemas.microsoft.com/office/drawing/2014/main" id="{B8DB46B5-A5E7-3EE3-8B5A-3B5D160B344C}"/>
              </a:ext>
            </a:extLst>
          </p:cNvPr>
          <p:cNvPicPr>
            <a:picLocks noChangeAspect="1"/>
          </p:cNvPicPr>
          <p:nvPr/>
        </p:nvPicPr>
        <p:blipFill>
          <a:blip r:embed="rId3"/>
          <a:stretch>
            <a:fillRect/>
          </a:stretch>
        </p:blipFill>
        <p:spPr>
          <a:xfrm>
            <a:off x="6305862" y="179677"/>
            <a:ext cx="2793651" cy="66031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9"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1048620" name="Subtitle 5"/>
          <p:cNvSpPr>
            <a:spLocks noGrp="1"/>
          </p:cNvSpPr>
          <p:nvPr>
            <p:ph type="subTitle" idx="1"/>
          </p:nvPr>
        </p:nvSpPr>
        <p:spPr>
          <a:xfrm>
            <a:off x="246186" y="2110153"/>
            <a:ext cx="11860822" cy="4365598"/>
          </a:xfrm>
        </p:spPr>
        <p:txBody>
          <a:bodyPr>
            <a:normAutofit lnSpcReduction="10000"/>
          </a:bodyPr>
          <a:lstStyle/>
          <a:p>
            <a:r>
              <a:rPr lang="en-US" dirty="0"/>
              <a:t>1. Huang, Q., &amp; Wang, J. (2019). "A Predictive Model for Employee Churn Based on Machine Learning."</a:t>
            </a:r>
          </a:p>
          <a:p>
            <a:r>
              <a:rPr lang="en-US" dirty="0"/>
              <a:t>2. Nguyen, T., &amp; Nguyen, Q. (2020). "Predicting Employee Turnover Using Machine Learning: A Case Study."</a:t>
            </a:r>
          </a:p>
          <a:p>
            <a:r>
              <a:rPr lang="en-US" dirty="0"/>
              <a:t>3. </a:t>
            </a:r>
            <a:r>
              <a:rPr lang="en-US" dirty="0" err="1"/>
              <a:t>Raschka</a:t>
            </a:r>
            <a:r>
              <a:rPr lang="en-US" dirty="0"/>
              <a:t>, S., &amp;  </a:t>
            </a:r>
            <a:r>
              <a:rPr lang="en-US" dirty="0" err="1"/>
              <a:t>Mirjalili</a:t>
            </a:r>
            <a:r>
              <a:rPr lang="en-US" dirty="0"/>
              <a:t> , V. (2019). Python Machine Learning (3rd Edition).</a:t>
            </a:r>
          </a:p>
          <a:p>
            <a:r>
              <a:rPr lang="en-US" dirty="0"/>
              <a:t>4. </a:t>
            </a:r>
            <a:r>
              <a:rPr lang="en-US" dirty="0" err="1"/>
              <a:t>Khera</a:t>
            </a:r>
            <a:r>
              <a:rPr lang="en-US" dirty="0"/>
              <a:t>, N., &amp; </a:t>
            </a:r>
            <a:r>
              <a:rPr lang="en-US" dirty="0" err="1"/>
              <a:t>Divya</a:t>
            </a:r>
            <a:r>
              <a:rPr lang="en-US" dirty="0"/>
              <a:t>, K. (2019). "Predicting Employee Attrition with Machine Learning."</a:t>
            </a:r>
          </a:p>
          <a:p>
            <a:r>
              <a:rPr lang="en-US" dirty="0"/>
              <a:t>5. Garg, A., &amp; Patel, H. (2018). "Comparative Analysis of Machine Learning Techniques for Employee Turnover Prediction."</a:t>
            </a:r>
          </a:p>
          <a:p>
            <a:r>
              <a:rPr lang="en-US" dirty="0"/>
              <a:t>6. Kaur, H., &amp; Kang, V. (2021). "Employee Attrition Prediction: A Review of Machine Learning Techniques."</a:t>
            </a:r>
          </a:p>
          <a:p>
            <a:r>
              <a:rPr lang="en-US" dirty="0"/>
              <a:t> </a:t>
            </a:r>
          </a:p>
          <a:p>
            <a:pPr algn="l"/>
            <a:endParaRPr lang="en-US" sz="2600" dirty="0">
              <a:latin typeface="Arial" panose="020B0604020202020204" pitchFamily="34" charset="0"/>
              <a:cs typeface="Arial" panose="020B0604020202020204" pitchFamily="34" charset="0"/>
            </a:endParaRPr>
          </a:p>
        </p:txBody>
      </p:sp>
      <p:sp>
        <p:nvSpPr>
          <p:cNvPr id="1048621"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A2601A30-A3F2-D2D1-5A07-4AA991D2361F}"/>
              </a:ext>
            </a:extLst>
          </p:cNvPr>
          <p:cNvPicPr>
            <a:picLocks noChangeAspect="1"/>
          </p:cNvPicPr>
          <p:nvPr/>
        </p:nvPicPr>
        <p:blipFill>
          <a:blip r:embed="rId2"/>
          <a:stretch>
            <a:fillRect/>
          </a:stretch>
        </p:blipFill>
        <p:spPr>
          <a:xfrm>
            <a:off x="5605829" y="0"/>
            <a:ext cx="4514850" cy="963503"/>
          </a:xfrm>
          <a:prstGeom prst="rect">
            <a:avLst/>
          </a:prstGeom>
        </p:spPr>
      </p:pic>
      <p:pic>
        <p:nvPicPr>
          <p:cNvPr id="5" name="Picture 4">
            <a:extLst>
              <a:ext uri="{FF2B5EF4-FFF2-40B4-BE49-F238E27FC236}">
                <a16:creationId xmlns:a16="http://schemas.microsoft.com/office/drawing/2014/main" id="{A025C31F-5088-2818-54E7-FF4CE7777B43}"/>
              </a:ext>
            </a:extLst>
          </p:cNvPr>
          <p:cNvPicPr>
            <a:picLocks noChangeAspect="1"/>
          </p:cNvPicPr>
          <p:nvPr/>
        </p:nvPicPr>
        <p:blipFill>
          <a:blip r:embed="rId3"/>
          <a:stretch>
            <a:fillRect/>
          </a:stretch>
        </p:blipFill>
        <p:spPr>
          <a:xfrm>
            <a:off x="6711604" y="151593"/>
            <a:ext cx="2793651" cy="66031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14400"/>
            <a:ext cx="10515600" cy="776288"/>
          </a:xfrm>
        </p:spPr>
        <p:txBody>
          <a:bodyPr/>
          <a:lstStyle/>
          <a:p>
            <a:r>
              <a:rPr lang="en-US" b="1" dirty="0" smtClean="0">
                <a:solidFill>
                  <a:schemeClr val="accent1"/>
                </a:solidFill>
                <a:latin typeface="Arial"/>
                <a:ea typeface="+mj-lt"/>
                <a:cs typeface="Arial"/>
              </a:rPr>
              <a:t>           GIT hub link of Project</a:t>
            </a:r>
            <a:endParaRPr lang="en-US" dirty="0"/>
          </a:p>
        </p:txBody>
      </p:sp>
      <p:sp>
        <p:nvSpPr>
          <p:cNvPr id="3" name="Content Placeholder 2"/>
          <p:cNvSpPr>
            <a:spLocks noGrp="1"/>
          </p:cNvSpPr>
          <p:nvPr>
            <p:ph idx="1"/>
          </p:nvPr>
        </p:nvSpPr>
        <p:spPr/>
        <p:txBody>
          <a:bodyPr/>
          <a:lstStyle/>
          <a:p>
            <a:endParaRPr lang="en-US" dirty="0" smtClean="0">
              <a:hlinkClick r:id="rId2"/>
            </a:endParaRPr>
          </a:p>
          <a:p>
            <a:endParaRPr lang="en-US" dirty="0">
              <a:hlinkClick r:id="rId2"/>
            </a:endParaRPr>
          </a:p>
          <a:p>
            <a:pPr marL="0" indent="0">
              <a:buNone/>
            </a:pPr>
            <a:r>
              <a:rPr lang="en-US" dirty="0" smtClean="0">
                <a:hlinkClick r:id="rId2"/>
              </a:rPr>
              <a:t>https://github.com/BALAMURUGANau810021114017/BALAMURUGAN.D_au810021114017_Employee_Churn_Prediction_NM_PROJECT.git</a:t>
            </a:r>
            <a:endParaRPr lang="en-US" dirty="0"/>
          </a:p>
        </p:txBody>
      </p:sp>
      <p:sp>
        <p:nvSpPr>
          <p:cNvPr id="4" name="Footer Placeholder 3"/>
          <p:cNvSpPr>
            <a:spLocks noGrp="1"/>
          </p:cNvSpPr>
          <p:nvPr>
            <p:ph type="ftr" sz="quarter" idx="11"/>
          </p:nvPr>
        </p:nvSpPr>
        <p:spPr/>
        <p:txBody>
          <a:bodyPr/>
          <a:lstStyle/>
          <a:p>
            <a:r>
              <a:rPr lang="en-US" smtClean="0"/>
              <a:t>© Edunet Foundation. All rights reserved.</a:t>
            </a:r>
            <a:endParaRPr lang="en-US"/>
          </a:p>
        </p:txBody>
      </p:sp>
    </p:spTree>
    <p:extLst>
      <p:ext uri="{BB962C8B-B14F-4D97-AF65-F5344CB8AC3E}">
        <p14:creationId xmlns:p14="http://schemas.microsoft.com/office/powerpoint/2010/main" val="407462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4"/>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1048627"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pic>
        <p:nvPicPr>
          <p:cNvPr id="3" name="Picture 2">
            <a:extLst>
              <a:ext uri="{FF2B5EF4-FFF2-40B4-BE49-F238E27FC236}">
                <a16:creationId xmlns:a16="http://schemas.microsoft.com/office/drawing/2014/main" id="{57E9B934-5543-5F55-AC73-E207409DFE80}"/>
              </a:ext>
            </a:extLst>
          </p:cNvPr>
          <p:cNvPicPr>
            <a:picLocks noChangeAspect="1"/>
          </p:cNvPicPr>
          <p:nvPr/>
        </p:nvPicPr>
        <p:blipFill>
          <a:blip r:embed="rId2"/>
          <a:stretch>
            <a:fillRect/>
          </a:stretch>
        </p:blipFill>
        <p:spPr>
          <a:xfrm>
            <a:off x="5570660" y="60721"/>
            <a:ext cx="4514850" cy="1091071"/>
          </a:xfrm>
          <a:prstGeom prst="rect">
            <a:avLst/>
          </a:prstGeom>
        </p:spPr>
      </p:pic>
      <p:pic>
        <p:nvPicPr>
          <p:cNvPr id="5" name="Picture 4">
            <a:extLst>
              <a:ext uri="{FF2B5EF4-FFF2-40B4-BE49-F238E27FC236}">
                <a16:creationId xmlns:a16="http://schemas.microsoft.com/office/drawing/2014/main" id="{7B541C16-438E-7F92-18E9-B743F0B0E0D2}"/>
              </a:ext>
            </a:extLst>
          </p:cNvPr>
          <p:cNvPicPr>
            <a:picLocks noChangeAspect="1"/>
          </p:cNvPicPr>
          <p:nvPr/>
        </p:nvPicPr>
        <p:blipFill>
          <a:blip r:embed="rId3"/>
          <a:stretch>
            <a:fillRect/>
          </a:stretch>
        </p:blipFill>
        <p:spPr>
          <a:xfrm>
            <a:off x="6756574" y="188587"/>
            <a:ext cx="2793651" cy="66031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1048596"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smtClean="0">
                <a:latin typeface="Arial"/>
                <a:ea typeface="+mn-lt"/>
                <a:cs typeface="Arial"/>
              </a:rPr>
              <a:t>Objective</a:t>
            </a:r>
            <a:endParaRPr lang="en-US" dirty="0">
              <a:latin typeface="Arial"/>
              <a:cs typeface="Arial"/>
            </a:endParaRPr>
          </a:p>
          <a:p>
            <a:r>
              <a:rPr lang="en-US" sz="2000" b="1" dirty="0" smtClean="0">
                <a:latin typeface="Arial"/>
                <a:ea typeface="+mn-lt"/>
                <a:cs typeface="+mn-lt"/>
              </a:rPr>
              <a:t>Scope</a:t>
            </a:r>
            <a:r>
              <a:rPr lang="en-US" sz="2000" b="1" dirty="0">
                <a:latin typeface="Arial"/>
                <a:ea typeface="+mn-lt"/>
                <a:cs typeface="+mn-lt"/>
              </a:rPr>
              <a:t> </a:t>
            </a:r>
          </a:p>
          <a:p>
            <a:r>
              <a:rPr lang="en-US" sz="2000" b="1" dirty="0" smtClean="0">
                <a:latin typeface="Arial"/>
                <a:ea typeface="+mn-lt"/>
                <a:cs typeface="+mn-lt"/>
              </a:rPr>
              <a:t>Significance</a:t>
            </a:r>
            <a:endParaRPr lang="en-US" sz="2000" b="1" dirty="0">
              <a:latin typeface="Arial"/>
              <a:ea typeface="+mn-lt"/>
              <a:cs typeface="+mn-lt"/>
            </a:endParaRPr>
          </a:p>
          <a:p>
            <a:r>
              <a:rPr lang="en-US" sz="2000" b="1" dirty="0">
                <a:latin typeface="Arial"/>
                <a:ea typeface="+mn-lt"/>
                <a:cs typeface="+mn-lt"/>
              </a:rPr>
              <a:t>Project </a:t>
            </a:r>
            <a:r>
              <a:rPr lang="en-US" sz="2000" b="1" dirty="0" smtClean="0">
                <a:latin typeface="Arial"/>
                <a:ea typeface="+mn-lt"/>
                <a:cs typeface="+mn-lt"/>
              </a:rPr>
              <a:t>Demo(video)</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smtClean="0">
                <a:latin typeface="Arial"/>
                <a:ea typeface="+mn-lt"/>
                <a:cs typeface="Arial"/>
              </a:rPr>
              <a:t>References</a:t>
            </a:r>
          </a:p>
          <a:p>
            <a:r>
              <a:rPr lang="en-US" sz="2000" b="1" dirty="0" smtClean="0">
                <a:latin typeface="Arial"/>
                <a:ea typeface="+mn-lt"/>
                <a:cs typeface="Arial"/>
              </a:rPr>
              <a:t>GIT hub link</a:t>
            </a:r>
            <a:endParaRPr lang="en-US" sz="2000" b="1" dirty="0">
              <a:latin typeface="Arial"/>
              <a:ea typeface="+mn-lt"/>
              <a:cs typeface="Arial"/>
            </a:endParaRPr>
          </a:p>
        </p:txBody>
      </p:sp>
      <p:sp>
        <p:nvSpPr>
          <p:cNvPr id="1048597"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pic>
        <p:nvPicPr>
          <p:cNvPr id="3" name="Picture 2">
            <a:extLst>
              <a:ext uri="{FF2B5EF4-FFF2-40B4-BE49-F238E27FC236}">
                <a16:creationId xmlns:a16="http://schemas.microsoft.com/office/drawing/2014/main" id="{20213208-7227-9AD2-73E3-3DF9988A4CE8}"/>
              </a:ext>
            </a:extLst>
          </p:cNvPr>
          <p:cNvPicPr>
            <a:picLocks noChangeAspect="1"/>
          </p:cNvPicPr>
          <p:nvPr/>
        </p:nvPicPr>
        <p:blipFill>
          <a:blip r:embed="rId2"/>
          <a:stretch>
            <a:fillRect/>
          </a:stretch>
        </p:blipFill>
        <p:spPr>
          <a:xfrm>
            <a:off x="5588244" y="0"/>
            <a:ext cx="4514850" cy="1325563"/>
          </a:xfrm>
          <a:prstGeom prst="rect">
            <a:avLst/>
          </a:prstGeom>
        </p:spPr>
      </p:pic>
      <p:pic>
        <p:nvPicPr>
          <p:cNvPr id="5" name="Picture 4">
            <a:extLst>
              <a:ext uri="{FF2B5EF4-FFF2-40B4-BE49-F238E27FC236}">
                <a16:creationId xmlns:a16="http://schemas.microsoft.com/office/drawing/2014/main" id="{6770761E-1214-C7F3-EDA0-E1C80A5A31FB}"/>
              </a:ext>
            </a:extLst>
          </p:cNvPr>
          <p:cNvPicPr>
            <a:picLocks noChangeAspect="1"/>
          </p:cNvPicPr>
          <p:nvPr/>
        </p:nvPicPr>
        <p:blipFill>
          <a:blip r:embed="rId3"/>
          <a:stretch>
            <a:fillRect/>
          </a:stretch>
        </p:blipFill>
        <p:spPr>
          <a:xfrm>
            <a:off x="6247990" y="163195"/>
            <a:ext cx="2793651" cy="66031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1048599" name="Subtitle 5"/>
          <p:cNvSpPr>
            <a:spLocks noGrp="1"/>
          </p:cNvSpPr>
          <p:nvPr>
            <p:ph type="subTitle" idx="1"/>
          </p:nvPr>
        </p:nvSpPr>
        <p:spPr>
          <a:xfrm>
            <a:off x="614597" y="2110153"/>
            <a:ext cx="11152682" cy="4365598"/>
          </a:xfrm>
        </p:spPr>
        <p:txBody>
          <a:bodyPr>
            <a:normAutofit/>
          </a:bodyPr>
          <a:lstStyle/>
          <a:p>
            <a:endParaRPr lang="en-US" sz="2000" dirty="0"/>
          </a:p>
          <a:p>
            <a:pPr algn="l"/>
            <a:r>
              <a:rPr lang="en-GB" sz="2800" dirty="0"/>
              <a:t>Employee churn, or employee turnover, represents the departure of employees from a company within a given period. High employee churn negatively impacts an organization’s efficiency, leading to financial losses and lower employee morale. Predicting churn can help HR departments identify potential factors influencing employee departure and implement strategies to retain valuable talent.</a:t>
            </a:r>
            <a:endParaRPr lang="en-US" sz="2800" dirty="0"/>
          </a:p>
          <a:p>
            <a:pPr marL="0" indent="0" algn="l">
              <a:buNone/>
            </a:pPr>
            <a:endParaRPr lang="en-US" sz="2800" dirty="0">
              <a:latin typeface="Arial" panose="020B0604020202020204" pitchFamily="34" charset="0"/>
              <a:cs typeface="Arial" panose="020B0604020202020204" pitchFamily="34" charset="0"/>
            </a:endParaRPr>
          </a:p>
        </p:txBody>
      </p:sp>
      <p:sp>
        <p:nvSpPr>
          <p:cNvPr id="1048600"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11F5FA2A-5DD5-A619-7F5B-30A4A9EA7F89}"/>
              </a:ext>
            </a:extLst>
          </p:cNvPr>
          <p:cNvPicPr>
            <a:picLocks noChangeAspect="1"/>
          </p:cNvPicPr>
          <p:nvPr/>
        </p:nvPicPr>
        <p:blipFill>
          <a:blip r:embed="rId2"/>
          <a:stretch>
            <a:fillRect/>
          </a:stretch>
        </p:blipFill>
        <p:spPr>
          <a:xfrm>
            <a:off x="5711336" y="0"/>
            <a:ext cx="4514850" cy="963503"/>
          </a:xfrm>
          <a:prstGeom prst="rect">
            <a:avLst/>
          </a:prstGeom>
        </p:spPr>
      </p:pic>
      <p:pic>
        <p:nvPicPr>
          <p:cNvPr id="5" name="Picture 4">
            <a:extLst>
              <a:ext uri="{FF2B5EF4-FFF2-40B4-BE49-F238E27FC236}">
                <a16:creationId xmlns:a16="http://schemas.microsoft.com/office/drawing/2014/main" id="{5675CA87-2B0B-C1CE-2CC3-C790F4FCB35B}"/>
              </a:ext>
            </a:extLst>
          </p:cNvPr>
          <p:cNvPicPr>
            <a:picLocks noChangeAspect="1"/>
          </p:cNvPicPr>
          <p:nvPr/>
        </p:nvPicPr>
        <p:blipFill>
          <a:blip r:embed="rId3"/>
          <a:stretch>
            <a:fillRect/>
          </a:stretch>
        </p:blipFill>
        <p:spPr>
          <a:xfrm>
            <a:off x="6413674" y="141378"/>
            <a:ext cx="2793651" cy="6603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4"/>
          <p:cNvSpPr>
            <a:spLocks noGrp="1"/>
          </p:cNvSpPr>
          <p:nvPr>
            <p:ph type="ctrTitle"/>
          </p:nvPr>
        </p:nvSpPr>
        <p:spPr>
          <a:xfrm>
            <a:off x="1509010" y="963503"/>
            <a:ext cx="9144000" cy="823034"/>
          </a:xfrm>
        </p:spPr>
        <p:txBody>
          <a:bodyPr>
            <a:normAutofit/>
          </a:bodyPr>
          <a:lstStyle/>
          <a:p>
            <a:r>
              <a:rPr lang="en-US" sz="4400" b="1" dirty="0" smtClean="0">
                <a:solidFill>
                  <a:schemeClr val="accent1"/>
                </a:solidFill>
                <a:latin typeface="Arial" panose="020B0604020202020204" pitchFamily="34" charset="0"/>
                <a:cs typeface="Arial" panose="020B0604020202020204" pitchFamily="34" charset="0"/>
              </a:rPr>
              <a:t>OBJECTIVE</a:t>
            </a:r>
            <a:endParaRPr lang="en-US" sz="4400" dirty="0"/>
          </a:p>
        </p:txBody>
      </p:sp>
      <p:sp>
        <p:nvSpPr>
          <p:cNvPr id="1048602" name="Subtitle 5"/>
          <p:cNvSpPr>
            <a:spLocks noGrp="1"/>
          </p:cNvSpPr>
          <p:nvPr>
            <p:ph type="subTitle" idx="1"/>
          </p:nvPr>
        </p:nvSpPr>
        <p:spPr>
          <a:xfrm>
            <a:off x="642306" y="1927006"/>
            <a:ext cx="11152682" cy="4365598"/>
          </a:xfrm>
        </p:spPr>
        <p:txBody>
          <a:bodyPr>
            <a:normAutofit/>
          </a:bodyPr>
          <a:lstStyle/>
          <a:p>
            <a:pPr algn="just"/>
            <a:r>
              <a:rPr lang="en-GB" sz="2800" dirty="0" smtClean="0"/>
              <a:t>The </a:t>
            </a:r>
            <a:r>
              <a:rPr lang="en-GB" sz="2800" dirty="0"/>
              <a:t>primary objective is to build a predictive model that can accurately identify employees likely to churn and provide insights into the key factors influencing their decisions. This model will help HR departments make data-driven decisions to minimize churn.</a:t>
            </a:r>
            <a:endParaRPr lang="en-US" sz="2800" dirty="0"/>
          </a:p>
          <a:p>
            <a:pPr algn="l"/>
            <a:endParaRPr lang="en-US" sz="2800" dirty="0">
              <a:latin typeface="Arial" panose="020B0604020202020204" pitchFamily="34" charset="0"/>
              <a:cs typeface="Arial" panose="020B0604020202020204" pitchFamily="34" charset="0"/>
            </a:endParaRPr>
          </a:p>
        </p:txBody>
      </p:sp>
      <p:sp>
        <p:nvSpPr>
          <p:cNvPr id="1048603"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F4669A7A-F7EF-63E0-84A7-1FD015FFD73B}"/>
              </a:ext>
            </a:extLst>
          </p:cNvPr>
          <p:cNvPicPr>
            <a:picLocks noChangeAspect="1"/>
          </p:cNvPicPr>
          <p:nvPr/>
        </p:nvPicPr>
        <p:blipFill>
          <a:blip r:embed="rId2"/>
          <a:stretch>
            <a:fillRect/>
          </a:stretch>
        </p:blipFill>
        <p:spPr>
          <a:xfrm>
            <a:off x="5596027" y="0"/>
            <a:ext cx="4514850" cy="963503"/>
          </a:xfrm>
          <a:prstGeom prst="rect">
            <a:avLst/>
          </a:prstGeom>
        </p:spPr>
      </p:pic>
      <p:pic>
        <p:nvPicPr>
          <p:cNvPr id="5" name="Picture 4">
            <a:extLst>
              <a:ext uri="{FF2B5EF4-FFF2-40B4-BE49-F238E27FC236}">
                <a16:creationId xmlns:a16="http://schemas.microsoft.com/office/drawing/2014/main" id="{78774947-B057-DF69-9744-7F3881CC45F2}"/>
              </a:ext>
            </a:extLst>
          </p:cNvPr>
          <p:cNvPicPr>
            <a:picLocks noChangeAspect="1"/>
          </p:cNvPicPr>
          <p:nvPr/>
        </p:nvPicPr>
        <p:blipFill>
          <a:blip r:embed="rId3"/>
          <a:stretch>
            <a:fillRect/>
          </a:stretch>
        </p:blipFill>
        <p:spPr>
          <a:xfrm>
            <a:off x="6456627" y="134836"/>
            <a:ext cx="2793651" cy="6603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4"/>
          <p:cNvSpPr>
            <a:spLocks noGrp="1"/>
          </p:cNvSpPr>
          <p:nvPr>
            <p:ph type="ctrTitle"/>
          </p:nvPr>
        </p:nvSpPr>
        <p:spPr>
          <a:xfrm>
            <a:off x="1509010" y="963503"/>
            <a:ext cx="9144000" cy="823034"/>
          </a:xfrm>
        </p:spPr>
        <p:txBody>
          <a:bodyPr>
            <a:normAutofit/>
          </a:bodyPr>
          <a:lstStyle/>
          <a:p>
            <a:r>
              <a:rPr lang="en-US" sz="4400" b="1" dirty="0" smtClean="0">
                <a:solidFill>
                  <a:schemeClr val="accent1"/>
                </a:solidFill>
                <a:latin typeface="Arial"/>
                <a:ea typeface="+mj-lt"/>
                <a:cs typeface="Arial"/>
              </a:rPr>
              <a:t>SCOPE</a:t>
            </a:r>
            <a:endParaRPr lang="en-US" dirty="0"/>
          </a:p>
        </p:txBody>
      </p:sp>
      <p:sp>
        <p:nvSpPr>
          <p:cNvPr id="1048605" name="Subtitle 5"/>
          <p:cNvSpPr>
            <a:spLocks noGrp="1"/>
          </p:cNvSpPr>
          <p:nvPr>
            <p:ph type="subTitle" idx="1"/>
          </p:nvPr>
        </p:nvSpPr>
        <p:spPr>
          <a:xfrm>
            <a:off x="614597" y="2110153"/>
            <a:ext cx="11152682" cy="4365598"/>
          </a:xfrm>
        </p:spPr>
        <p:txBody>
          <a:bodyPr>
            <a:normAutofit/>
          </a:bodyPr>
          <a:lstStyle/>
          <a:p>
            <a:endParaRPr lang="en-US" b="1" dirty="0"/>
          </a:p>
          <a:p>
            <a:r>
              <a:rPr lang="en-GB" sz="2800" dirty="0"/>
              <a:t>This study focuses on employee data from a company, which includes features like age, salary, department, job satisfaction, and promotion history. The model aims to provide actionable insights specific to the dataset and organization studied.</a:t>
            </a:r>
            <a:endParaRPr lang="en-US" sz="2800" dirty="0"/>
          </a:p>
          <a:p>
            <a:pPr algn="l"/>
            <a:endParaRPr lang="en-US" sz="2800" dirty="0">
              <a:latin typeface="Arial" panose="020B0604020202020204" pitchFamily="34" charset="0"/>
              <a:cs typeface="Arial" panose="020B0604020202020204" pitchFamily="34" charset="0"/>
            </a:endParaRPr>
          </a:p>
        </p:txBody>
      </p:sp>
      <p:sp>
        <p:nvSpPr>
          <p:cNvPr id="1048606"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61C112B2-C026-60B0-DE9F-6B99A233361B}"/>
              </a:ext>
            </a:extLst>
          </p:cNvPr>
          <p:cNvPicPr>
            <a:picLocks noChangeAspect="1"/>
          </p:cNvPicPr>
          <p:nvPr/>
        </p:nvPicPr>
        <p:blipFill>
          <a:blip r:embed="rId2"/>
          <a:stretch>
            <a:fillRect/>
          </a:stretch>
        </p:blipFill>
        <p:spPr>
          <a:xfrm>
            <a:off x="5781675" y="0"/>
            <a:ext cx="4514850" cy="963503"/>
          </a:xfrm>
          <a:prstGeom prst="rect">
            <a:avLst/>
          </a:prstGeom>
        </p:spPr>
      </p:pic>
      <p:pic>
        <p:nvPicPr>
          <p:cNvPr id="5" name="Picture 4">
            <a:extLst>
              <a:ext uri="{FF2B5EF4-FFF2-40B4-BE49-F238E27FC236}">
                <a16:creationId xmlns:a16="http://schemas.microsoft.com/office/drawing/2014/main" id="{969C29D2-F64B-CEA7-DBB0-3F09729F1D5F}"/>
              </a:ext>
            </a:extLst>
          </p:cNvPr>
          <p:cNvPicPr>
            <a:picLocks noChangeAspect="1"/>
          </p:cNvPicPr>
          <p:nvPr/>
        </p:nvPicPr>
        <p:blipFill>
          <a:blip r:embed="rId3"/>
          <a:stretch>
            <a:fillRect/>
          </a:stretch>
        </p:blipFill>
        <p:spPr>
          <a:xfrm>
            <a:off x="6642274" y="151593"/>
            <a:ext cx="2793651" cy="66031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4"/>
          <p:cNvSpPr>
            <a:spLocks noGrp="1"/>
          </p:cNvSpPr>
          <p:nvPr>
            <p:ph type="ctrTitle"/>
          </p:nvPr>
        </p:nvSpPr>
        <p:spPr>
          <a:xfrm>
            <a:off x="1509010" y="963503"/>
            <a:ext cx="9144000" cy="823034"/>
          </a:xfrm>
        </p:spPr>
        <p:txBody>
          <a:bodyPr>
            <a:normAutofit/>
          </a:bodyPr>
          <a:lstStyle/>
          <a:p>
            <a:r>
              <a:rPr lang="en-US" sz="4400" b="1" dirty="0" smtClean="0">
                <a:solidFill>
                  <a:schemeClr val="accent1"/>
                </a:solidFill>
                <a:latin typeface="Arial"/>
                <a:ea typeface="+mj-lt"/>
                <a:cs typeface="Arial"/>
              </a:rPr>
              <a:t>SIGNIFICANCE</a:t>
            </a:r>
            <a:endParaRPr lang="en-US" dirty="0"/>
          </a:p>
        </p:txBody>
      </p:sp>
      <p:sp>
        <p:nvSpPr>
          <p:cNvPr id="1048608" name="Subtitle 5"/>
          <p:cNvSpPr>
            <a:spLocks noGrp="1"/>
          </p:cNvSpPr>
          <p:nvPr>
            <p:ph type="subTitle" idx="1"/>
          </p:nvPr>
        </p:nvSpPr>
        <p:spPr>
          <a:xfrm>
            <a:off x="614597" y="2110153"/>
            <a:ext cx="11152682" cy="4365598"/>
          </a:xfrm>
        </p:spPr>
        <p:txBody>
          <a:bodyPr>
            <a:normAutofit/>
          </a:bodyPr>
          <a:lstStyle/>
          <a:p>
            <a:r>
              <a:rPr lang="en-GB" sz="2800" dirty="0"/>
              <a:t>Employee churn prediction is essential for companies to reduce turnover costs, retain experienced staff, and improve overall employee satisfaction. By understanding the factors driving churn, companies can create better work environments and retain top talent.</a:t>
            </a:r>
            <a:endParaRPr lang="en-US" sz="2800" dirty="0"/>
          </a:p>
          <a:p>
            <a:r>
              <a:rPr lang="en-US" sz="2800" dirty="0"/>
              <a:t> </a:t>
            </a:r>
          </a:p>
          <a:p>
            <a:endParaRPr lang="en-US" sz="3200" dirty="0">
              <a:latin typeface="Arial" panose="020B0604020202020204" pitchFamily="34" charset="0"/>
              <a:cs typeface="Arial" panose="020B0604020202020204" pitchFamily="34" charset="0"/>
            </a:endParaRPr>
          </a:p>
        </p:txBody>
      </p:sp>
      <p:sp>
        <p:nvSpPr>
          <p:cNvPr id="1048609"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5A7EDD0E-A4A6-41F2-BC3A-94B27D950D06}"/>
              </a:ext>
            </a:extLst>
          </p:cNvPr>
          <p:cNvPicPr>
            <a:picLocks noChangeAspect="1"/>
          </p:cNvPicPr>
          <p:nvPr/>
        </p:nvPicPr>
        <p:blipFill>
          <a:blip r:embed="rId2"/>
          <a:stretch>
            <a:fillRect/>
          </a:stretch>
        </p:blipFill>
        <p:spPr>
          <a:xfrm>
            <a:off x="5623414" y="0"/>
            <a:ext cx="4514850" cy="963503"/>
          </a:xfrm>
          <a:prstGeom prst="rect">
            <a:avLst/>
          </a:prstGeom>
        </p:spPr>
      </p:pic>
      <p:pic>
        <p:nvPicPr>
          <p:cNvPr id="5" name="Picture 4">
            <a:extLst>
              <a:ext uri="{FF2B5EF4-FFF2-40B4-BE49-F238E27FC236}">
                <a16:creationId xmlns:a16="http://schemas.microsoft.com/office/drawing/2014/main" id="{C796CBB9-39C4-3687-11B4-8EEBAD01115B}"/>
              </a:ext>
            </a:extLst>
          </p:cNvPr>
          <p:cNvPicPr>
            <a:picLocks noChangeAspect="1"/>
          </p:cNvPicPr>
          <p:nvPr/>
        </p:nvPicPr>
        <p:blipFill>
          <a:blip r:embed="rId3"/>
          <a:stretch>
            <a:fillRect/>
          </a:stretch>
        </p:blipFill>
        <p:spPr>
          <a:xfrm>
            <a:off x="6711604" y="151593"/>
            <a:ext cx="2793651" cy="6603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4"/>
          <p:cNvSpPr>
            <a:spLocks noGrp="1"/>
          </p:cNvSpPr>
          <p:nvPr>
            <p:ph type="ctrTitle"/>
          </p:nvPr>
        </p:nvSpPr>
        <p:spPr>
          <a:xfrm>
            <a:off x="1509010" y="963503"/>
            <a:ext cx="9144000" cy="352679"/>
          </a:xfrm>
        </p:spPr>
        <p:txBody>
          <a:bodyPr>
            <a:normAutofit fontScale="90000"/>
          </a:bodyPr>
          <a:lstStyle/>
          <a:p>
            <a:r>
              <a:rPr lang="en-US" sz="2400" b="1" dirty="0">
                <a:solidFill>
                  <a:schemeClr val="accent1"/>
                </a:solidFill>
                <a:latin typeface="Arial"/>
                <a:ea typeface="+mj-lt"/>
                <a:cs typeface="Arial"/>
              </a:rPr>
              <a:t>Project Demo(Recorded Video)</a:t>
            </a:r>
            <a:endParaRPr lang="en-US" sz="2400" dirty="0">
              <a:solidFill>
                <a:schemeClr val="accent1"/>
              </a:solidFill>
            </a:endParaRPr>
          </a:p>
        </p:txBody>
      </p:sp>
      <p:sp>
        <p:nvSpPr>
          <p:cNvPr id="1048611" name="Subtitle 5"/>
          <p:cNvSpPr>
            <a:spLocks noGrp="1"/>
          </p:cNvSpPr>
          <p:nvPr>
            <p:ph type="subTitle" idx="1"/>
          </p:nvPr>
        </p:nvSpPr>
        <p:spPr>
          <a:xfrm>
            <a:off x="720435" y="2701635"/>
            <a:ext cx="11046843" cy="3774115"/>
          </a:xfrm>
        </p:spPr>
        <p:txBody>
          <a:bodyPr>
            <a:normAutofit/>
          </a:bodyPr>
          <a:lstStyle/>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1048612"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2CB75916-4EAF-0DF5-D2E6-CD8B7DA6C126}"/>
              </a:ext>
            </a:extLst>
          </p:cNvPr>
          <p:cNvPicPr>
            <a:picLocks noChangeAspect="1"/>
          </p:cNvPicPr>
          <p:nvPr/>
        </p:nvPicPr>
        <p:blipFill>
          <a:blip r:embed="rId4"/>
          <a:stretch>
            <a:fillRect/>
          </a:stretch>
        </p:blipFill>
        <p:spPr>
          <a:xfrm>
            <a:off x="5640998" y="0"/>
            <a:ext cx="4514850" cy="963503"/>
          </a:xfrm>
          <a:prstGeom prst="rect">
            <a:avLst/>
          </a:prstGeom>
        </p:spPr>
      </p:pic>
      <p:pic>
        <p:nvPicPr>
          <p:cNvPr id="5" name="Picture 4">
            <a:extLst>
              <a:ext uri="{FF2B5EF4-FFF2-40B4-BE49-F238E27FC236}">
                <a16:creationId xmlns:a16="http://schemas.microsoft.com/office/drawing/2014/main" id="{F0D4DDDB-FBD3-E4E3-D587-3D8F9A528623}"/>
              </a:ext>
            </a:extLst>
          </p:cNvPr>
          <p:cNvPicPr>
            <a:picLocks noChangeAspect="1"/>
          </p:cNvPicPr>
          <p:nvPr/>
        </p:nvPicPr>
        <p:blipFill>
          <a:blip r:embed="rId5"/>
          <a:stretch>
            <a:fillRect/>
          </a:stretch>
        </p:blipFill>
        <p:spPr>
          <a:xfrm>
            <a:off x="6501597" y="151593"/>
            <a:ext cx="2793651" cy="660317"/>
          </a:xfrm>
          <a:prstGeom prst="rect">
            <a:avLst/>
          </a:prstGeom>
        </p:spPr>
      </p:pic>
      <p:pic>
        <p:nvPicPr>
          <p:cNvPr id="6" name="BALAMURUGAN.D_au810021114017_EMPLOYEE_CHURN_PREDICTION.ipynb - Colab - Google Chrome 2024-11-10 15-20-50">
            <a:hlinkClick r:id="" action="ppaction://media"/>
          </p:cNvPr>
          <p:cNvPicPr>
            <a:picLocks noChangeAspect="1"/>
          </p:cNvPicPr>
          <p:nvPr>
            <a:videoFile r:link="rId1"/>
            <p:extLst>
              <p:ext uri="{DAA4B4D4-6D71-4841-9C94-3DE7FCFB9230}">
                <p14:media xmlns:p14="http://schemas.microsoft.com/office/powerpoint/2010/main" r:embed="rId2">
                  <p14:trim st="35000"/>
                </p14:media>
              </p:ext>
            </p:extLst>
          </p:nvPr>
        </p:nvPicPr>
        <p:blipFill>
          <a:blip r:embed="rId6"/>
          <a:stretch>
            <a:fillRect/>
          </a:stretch>
        </p:blipFill>
        <p:spPr>
          <a:xfrm>
            <a:off x="124692" y="1333307"/>
            <a:ext cx="11817926" cy="51424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8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1048614" name="Subtitle 5"/>
          <p:cNvSpPr>
            <a:spLocks noGrp="1"/>
          </p:cNvSpPr>
          <p:nvPr>
            <p:ph type="subTitle" idx="1"/>
          </p:nvPr>
        </p:nvSpPr>
        <p:spPr>
          <a:xfrm>
            <a:off x="614597" y="2110153"/>
            <a:ext cx="11152682" cy="4365598"/>
          </a:xfrm>
        </p:spPr>
        <p:txBody>
          <a:bodyPr>
            <a:normAutofit/>
          </a:bodyPr>
          <a:lstStyle/>
          <a:p>
            <a:pPr algn="l"/>
            <a:r>
              <a:rPr lang="en-US" sz="2800" dirty="0"/>
              <a:t>This project successfully developed an employee churn prediction model using machine learning techniques. The gradient boosting model provided high accuracy and identified key factors influencing churn. While effective, this project had some limitations, including data constraints and possible biases. Future research could involve more advanced techniques, larger datasets, or deep learning approaches for improved accuracy.</a:t>
            </a:r>
          </a:p>
          <a:p>
            <a:pPr algn="l"/>
            <a:endParaRPr lang="en-US" sz="2600" dirty="0">
              <a:latin typeface="Arial" panose="020B0604020202020204" pitchFamily="34" charset="0"/>
              <a:cs typeface="Arial" panose="020B0604020202020204" pitchFamily="34" charset="0"/>
            </a:endParaRPr>
          </a:p>
        </p:txBody>
      </p:sp>
      <p:sp>
        <p:nvSpPr>
          <p:cNvPr id="1048615"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6BD30CA0-ED00-217E-974A-547F251E8DC5}"/>
              </a:ext>
            </a:extLst>
          </p:cNvPr>
          <p:cNvPicPr>
            <a:picLocks noChangeAspect="1"/>
          </p:cNvPicPr>
          <p:nvPr/>
        </p:nvPicPr>
        <p:blipFill>
          <a:blip r:embed="rId2"/>
          <a:stretch>
            <a:fillRect/>
          </a:stretch>
        </p:blipFill>
        <p:spPr>
          <a:xfrm>
            <a:off x="5711337" y="86457"/>
            <a:ext cx="4514850" cy="951035"/>
          </a:xfrm>
          <a:prstGeom prst="rect">
            <a:avLst/>
          </a:prstGeom>
        </p:spPr>
      </p:pic>
      <p:pic>
        <p:nvPicPr>
          <p:cNvPr id="5" name="Picture 4">
            <a:extLst>
              <a:ext uri="{FF2B5EF4-FFF2-40B4-BE49-F238E27FC236}">
                <a16:creationId xmlns:a16="http://schemas.microsoft.com/office/drawing/2014/main" id="{509D1AC5-4A2D-D2A3-DD17-93FAEAA2841E}"/>
              </a:ext>
            </a:extLst>
          </p:cNvPr>
          <p:cNvPicPr>
            <a:picLocks noChangeAspect="1"/>
          </p:cNvPicPr>
          <p:nvPr/>
        </p:nvPicPr>
        <p:blipFill>
          <a:blip r:embed="rId3"/>
          <a:stretch>
            <a:fillRect/>
          </a:stretch>
        </p:blipFill>
        <p:spPr>
          <a:xfrm>
            <a:off x="6711604" y="141378"/>
            <a:ext cx="2793651" cy="66031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1048617" name="Subtitle 5"/>
          <p:cNvSpPr>
            <a:spLocks noGrp="1"/>
          </p:cNvSpPr>
          <p:nvPr>
            <p:ph type="subTitle" idx="1"/>
          </p:nvPr>
        </p:nvSpPr>
        <p:spPr>
          <a:xfrm>
            <a:off x="504669" y="1938130"/>
            <a:ext cx="11152682" cy="4365598"/>
          </a:xfrm>
        </p:spPr>
        <p:txBody>
          <a:bodyPr>
            <a:normAutofit/>
          </a:bodyPr>
          <a:lstStyle/>
          <a:p>
            <a:r>
              <a:rPr lang="en-US" sz="2800" dirty="0"/>
              <a:t>The future scope for employee churn prediction is broad, with advancements in technology and data science continuing to offer new possibilities for enhancing predictive models and improving employee retention strategies. Here are some key areas for future development</a:t>
            </a:r>
            <a:r>
              <a:rPr lang="en-US" sz="2800" dirty="0" smtClean="0"/>
              <a:t>:</a:t>
            </a:r>
            <a:r>
              <a:rPr lang="en-US" sz="2800" dirty="0"/>
              <a:t> </a:t>
            </a:r>
            <a:endParaRPr lang="en-US" sz="2800" dirty="0" smtClean="0"/>
          </a:p>
          <a:p>
            <a:r>
              <a:rPr lang="en-US" b="1" dirty="0" smtClean="0"/>
              <a:t>1. Integration </a:t>
            </a:r>
            <a:r>
              <a:rPr lang="en-US" b="1" dirty="0"/>
              <a:t>of Real-Time </a:t>
            </a:r>
            <a:r>
              <a:rPr lang="en-US" b="1" dirty="0" smtClean="0"/>
              <a:t>Data</a:t>
            </a:r>
          </a:p>
          <a:p>
            <a:r>
              <a:rPr lang="en-US" b="1" dirty="0" smtClean="0"/>
              <a:t>2. Use </a:t>
            </a:r>
            <a:r>
              <a:rPr lang="en-US" b="1" dirty="0"/>
              <a:t>of Advanced Machine Learning </a:t>
            </a:r>
            <a:r>
              <a:rPr lang="en-US" b="1" dirty="0" smtClean="0"/>
              <a:t>Models</a:t>
            </a:r>
          </a:p>
          <a:p>
            <a:r>
              <a:rPr lang="en-US" b="1" dirty="0" smtClean="0"/>
              <a:t>3. Incorporation </a:t>
            </a:r>
            <a:r>
              <a:rPr lang="en-US" b="1" dirty="0"/>
              <a:t>of Sentiment </a:t>
            </a:r>
            <a:r>
              <a:rPr lang="en-US" b="1" dirty="0" smtClean="0"/>
              <a:t>Analysis</a:t>
            </a:r>
          </a:p>
          <a:p>
            <a:r>
              <a:rPr lang="en-US" b="1" dirty="0" smtClean="0"/>
              <a:t>4.Personalized </a:t>
            </a:r>
            <a:r>
              <a:rPr lang="en-US" b="1" dirty="0"/>
              <a:t>Retention </a:t>
            </a:r>
            <a:r>
              <a:rPr lang="en-US" b="1" dirty="0" smtClean="0"/>
              <a:t>Strategies</a:t>
            </a:r>
          </a:p>
          <a:p>
            <a:r>
              <a:rPr lang="en-US" b="1" dirty="0" smtClean="0"/>
              <a:t>5. Ethics </a:t>
            </a:r>
            <a:r>
              <a:rPr lang="en-US" b="1" dirty="0"/>
              <a:t>and Fairness in Prediction Models</a:t>
            </a:r>
            <a:endParaRPr lang="en-US" sz="2600" dirty="0">
              <a:latin typeface="Arial" panose="020B0604020202020204" pitchFamily="34" charset="0"/>
              <a:cs typeface="Arial" panose="020B0604020202020204" pitchFamily="34" charset="0"/>
            </a:endParaRPr>
          </a:p>
        </p:txBody>
      </p:sp>
      <p:sp>
        <p:nvSpPr>
          <p:cNvPr id="1048618"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icture 2">
            <a:extLst>
              <a:ext uri="{FF2B5EF4-FFF2-40B4-BE49-F238E27FC236}">
                <a16:creationId xmlns:a16="http://schemas.microsoft.com/office/drawing/2014/main" id="{13B29A91-FD8F-9F05-47CD-C51D1C81E72A}"/>
              </a:ext>
            </a:extLst>
          </p:cNvPr>
          <p:cNvPicPr>
            <a:picLocks noChangeAspect="1"/>
          </p:cNvPicPr>
          <p:nvPr/>
        </p:nvPicPr>
        <p:blipFill>
          <a:blip r:embed="rId2"/>
          <a:stretch>
            <a:fillRect/>
          </a:stretch>
        </p:blipFill>
        <p:spPr>
          <a:xfrm>
            <a:off x="5649790" y="0"/>
            <a:ext cx="4514850" cy="963503"/>
          </a:xfrm>
          <a:prstGeom prst="rect">
            <a:avLst/>
          </a:prstGeom>
        </p:spPr>
      </p:pic>
      <p:pic>
        <p:nvPicPr>
          <p:cNvPr id="5" name="Picture 4">
            <a:extLst>
              <a:ext uri="{FF2B5EF4-FFF2-40B4-BE49-F238E27FC236}">
                <a16:creationId xmlns:a16="http://schemas.microsoft.com/office/drawing/2014/main" id="{41DF8738-4759-C2E8-DC13-B2235047B372}"/>
              </a:ext>
            </a:extLst>
          </p:cNvPr>
          <p:cNvPicPr>
            <a:picLocks noChangeAspect="1"/>
          </p:cNvPicPr>
          <p:nvPr/>
        </p:nvPicPr>
        <p:blipFill>
          <a:blip r:embed="rId3"/>
          <a:stretch>
            <a:fillRect/>
          </a:stretch>
        </p:blipFill>
        <p:spPr>
          <a:xfrm>
            <a:off x="6510389" y="151593"/>
            <a:ext cx="2793651" cy="66031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585</Words>
  <Application>Microsoft Office PowerPoint</Application>
  <PresentationFormat>Widescreen</PresentationFormat>
  <Paragraphs>65</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等线</vt:lpstr>
      <vt:lpstr>等线 Light</vt:lpstr>
      <vt:lpstr>Office Theme</vt:lpstr>
      <vt:lpstr>Employee Churn Prediction  </vt:lpstr>
      <vt:lpstr>OUTLINE</vt:lpstr>
      <vt:lpstr>Problem Statement</vt:lpstr>
      <vt:lpstr>OBJECTIVE</vt:lpstr>
      <vt:lpstr>SCOPE</vt:lpstr>
      <vt:lpstr>SIGNIFICANCE</vt:lpstr>
      <vt:lpstr>Project Demo(Recorded Video)</vt:lpstr>
      <vt:lpstr>Conclusion</vt:lpstr>
      <vt:lpstr>Future Scope</vt:lpstr>
      <vt:lpstr>References</vt:lpstr>
      <vt:lpstr>           GIT hub link of Project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Churn Prediction</dc:title>
  <dc:creator>RMX2027</dc:creator>
  <cp:lastModifiedBy>pc</cp:lastModifiedBy>
  <cp:revision>10</cp:revision>
  <dcterms:created xsi:type="dcterms:W3CDTF">2024-04-15T00:09:03Z</dcterms:created>
  <dcterms:modified xsi:type="dcterms:W3CDTF">2024-11-10T12:18:40Z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8fc33ba699814858a544d8d019f4a722</vt:lpwstr>
  </property>
</Properties>
</file>